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44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4" r:id="rId24"/>
    <p:sldId id="372" r:id="rId25"/>
    <p:sldId id="373" r:id="rId26"/>
    <p:sldId id="371" r:id="rId27"/>
  </p:sldIdLst>
  <p:sldSz cx="9144000" cy="6858000" type="screen4x3"/>
  <p:notesSz cx="6797675" cy="987425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cardo Vailati" initials="RV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006699"/>
    <a:srgbClr val="3366FF"/>
    <a:srgbClr val="669900"/>
    <a:srgbClr val="006600"/>
    <a:srgbClr val="00FF00"/>
    <a:srgbClr val="99CC00"/>
    <a:srgbClr val="CC3300"/>
    <a:srgbClr val="1E3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6341" autoAdjust="0"/>
  </p:normalViewPr>
  <p:slideViewPr>
    <p:cSldViewPr snapToGrid="0" snapToObjects="1">
      <p:cViewPr varScale="1">
        <p:scale>
          <a:sx n="71" d="100"/>
          <a:sy n="71" d="100"/>
        </p:scale>
        <p:origin x="1714" y="48"/>
      </p:cViewPr>
      <p:guideLst>
        <p:guide orient="horz" pos="57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7" d="100"/>
          <a:sy n="57" d="100"/>
        </p:scale>
        <p:origin x="-2741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C323B-7E85-435F-8098-A17DE624E0A3}" type="datetimeFigureOut">
              <a:rPr lang="it-IT" smtClean="0"/>
              <a:t>18/07/2019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CC87C-7FFA-4E6C-95DF-E2286AFDB7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38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7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37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487D7A9D-63DA-4615-A50A-3C73B57B6981}" type="datetimeFigureOut">
              <a:rPr lang="it-IT" smtClean="0"/>
              <a:pPr/>
              <a:t>18/07/2019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90271"/>
            <a:ext cx="5438140" cy="444341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378825"/>
            <a:ext cx="2945659" cy="493713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6" y="9378825"/>
            <a:ext cx="2945659" cy="493713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60541C87-01A9-4C05-92F5-D032E35952C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47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921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505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71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928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6210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142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18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024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454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900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696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758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100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901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5627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3219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749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8718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554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237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822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738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1806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508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078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41C87-01A9-4C05-92F5-D032E35952C2}" type="slidenum">
              <a:rPr lang="it-IT" smtClean="0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503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E14BC-F6EE-4845-8B3B-31973A1051E4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6A02C-A8B5-437E-A165-0E37E365163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6744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pic>
        <p:nvPicPr>
          <p:cNvPr id="7" name="Immagine 7" descr="600x96--arera-trasapren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960" y="5939727"/>
            <a:ext cx="37973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egnaposto numero diapositiva 1"/>
          <p:cNvSpPr txBox="1">
            <a:spLocks/>
          </p:cNvSpPr>
          <p:nvPr userDrawn="1"/>
        </p:nvSpPr>
        <p:spPr>
          <a:xfrm>
            <a:off x="6717792" y="6162736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898989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  <a:cs typeface="+mn-cs"/>
              </a:defRPr>
            </a:lvl9pPr>
          </a:lstStyle>
          <a:p>
            <a:pPr>
              <a:defRPr/>
            </a:pPr>
            <a:fld id="{C0093EF7-3EA7-41BE-81E7-0AE2635E2DE5}" type="slidenum">
              <a:rPr lang="it-IT" altLang="it-IT" smtClean="0"/>
              <a:pPr>
                <a:defRPr/>
              </a:pPr>
              <a:t>‹N›</a:t>
            </a:fld>
            <a:endParaRPr lang="it-IT" altLang="it-IT" dirty="0"/>
          </a:p>
        </p:txBody>
      </p:sp>
      <p:sp>
        <p:nvSpPr>
          <p:cNvPr id="10" name="Titolo 1"/>
          <p:cNvSpPr txBox="1">
            <a:spLocks/>
          </p:cNvSpPr>
          <p:nvPr userDrawn="1"/>
        </p:nvSpPr>
        <p:spPr bwMode="auto">
          <a:xfrm>
            <a:off x="199493" y="6157820"/>
            <a:ext cx="1936750" cy="358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algn="l"/>
            <a:r>
              <a:rPr lang="it-IT" altLang="it-IT" dirty="0"/>
              <a:t>4 ottobre  2018</a:t>
            </a:r>
          </a:p>
        </p:txBody>
      </p:sp>
    </p:spTree>
    <p:extLst>
      <p:ext uri="{BB962C8B-B14F-4D97-AF65-F5344CB8AC3E}">
        <p14:creationId xmlns:p14="http://schemas.microsoft.com/office/powerpoint/2010/main" val="265828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EA527-4206-4D5E-9F43-50C054136B16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05B79-1353-46A9-833D-7F97DA9DCF79}" type="slidenum">
              <a:rPr lang="it-IT" altLang="it-IT"/>
              <a:pPr>
                <a:defRPr/>
              </a:pPr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22504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94E86-50FE-4AC9-80DD-D76CDA052969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9EB9F-3B52-421B-BC6F-F1DAD52C1A4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242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1AA3-13C7-4616-8F11-9C78AF70DBA8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469D1-C558-470D-9C7F-CF5FB370977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588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B0B8D-DF34-4E62-89B9-85AF655B49EE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4C640-13DA-43C5-A44A-0BA73023A12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028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1021B-28C4-4E2A-9A96-F750A190D154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AF8CA-3C33-4095-AEAE-C2AC6D9C08B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4361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02DB-86CC-451B-BF79-B973589E0A8F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E78DB-F04E-4787-B78C-188C362289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217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973AD-F97B-4287-92F6-2693F1710AD3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FE02F-EB59-4904-9BEC-0D5B8B6D57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2237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331E4-50B7-4257-B0CF-3B452475DBFB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BDDD3-5E84-4B48-AE03-154B800B975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1970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AB5C7-3D16-40D2-AD44-3C02AA2DA330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B3F2E-8A90-4E7B-AEAC-1A476D2FC1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408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8F4FAE4-9B4A-4ADA-81D2-43F296468524}" type="datetime1">
              <a:rPr lang="it-IT" altLang="it-IT" smtClean="0"/>
              <a:t>18/07/2019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D1F2839-3916-4EC4-A841-2AF984E08EE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85954" y="1578231"/>
            <a:ext cx="8138615" cy="2594682"/>
          </a:xfrm>
        </p:spPr>
        <p:txBody>
          <a:bodyPr rtlCol="0">
            <a:normAutofit/>
          </a:bodyPr>
          <a:lstStyle/>
          <a:p>
            <a:r>
              <a:rPr lang="it-IT" sz="32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Tabelle e grafici del documento per la consultazione</a:t>
            </a:r>
            <a:br>
              <a:rPr lang="it-IT" sz="32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</a:br>
            <a:r>
              <a:rPr lang="it-IT" sz="32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DCO 287/2019/R/</a:t>
            </a:r>
            <a:r>
              <a:rPr lang="it-IT" sz="3200" dirty="0" err="1">
                <a:solidFill>
                  <a:schemeClr val="tx2"/>
                </a:solidFill>
                <a:latin typeface="Arial"/>
                <a:ea typeface="+mj-ea"/>
                <a:cs typeface="Arial"/>
              </a:rPr>
              <a:t>eel</a:t>
            </a:r>
            <a:endParaRPr lang="it-IT" sz="3200" dirty="0">
              <a:solidFill>
                <a:schemeClr val="tx2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2051" name="Immagine 6" descr="base-sl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996437"/>
            <a:ext cx="91440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CasellaDiTesto 7"/>
          <p:cNvSpPr txBox="1">
            <a:spLocks noChangeArrowheads="1"/>
          </p:cNvSpPr>
          <p:nvPr/>
        </p:nvSpPr>
        <p:spPr bwMode="auto">
          <a:xfrm>
            <a:off x="10313988" y="3192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ヒラギノ角ゴ Pro W3" pitchFamily="125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                      </a:t>
            </a:r>
          </a:p>
        </p:txBody>
      </p:sp>
      <p:pic>
        <p:nvPicPr>
          <p:cNvPr id="2053" name="Immagine 2" descr="600x96--arera-trasapren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528638"/>
            <a:ext cx="44037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Figura 1 - numero di interruzioni brevi soggette alla regolazione premi penalità, per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regione e per grado di concentrazione, nel periodo 2014-2018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02F9922-2887-45E3-8D8E-47586A1EF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09" y="1133762"/>
            <a:ext cx="8752381" cy="4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4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3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Figura 2 - bilancio del Fondo per Eventi Eccezionali 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13A5AC9-FD5C-40F7-86F5-636D2E6B3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35695"/>
            <a:ext cx="9144000" cy="21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4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4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Figura 3 - Numero di utenti MT che al 31 dicembre 2018 non hanno ancora adeguato i propri impianti ai sensi degli artt. 39 e 40 del TIQE e della norma CEI 0-16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7C2EA95-0F69-4707-B089-DDCDED1EF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87" y="1041832"/>
            <a:ext cx="8266889" cy="49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5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 – Durata complessiva (minuti persi per utente) delle interruzioni senza preavviso lunghe – Italia, periodo 1998-2018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D067B05-BEEF-4AA2-B71A-13ED6C0F2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1247"/>
            <a:ext cx="9144000" cy="557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20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6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A2.2 – Durata complessiva delle interruzioni senza preavviso lunghe, per regione – Italia, anno 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9450881-9BC6-4313-9866-9D1D9D2FF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2" y="891247"/>
            <a:ext cx="8945696" cy="545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4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7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A2.3 – Durata delle interruzioni senza preavviso lunghe soggette a regolazione premi-penalità per circoscrizione, periodo 1998-2018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A5BBA78-7993-46BE-BB1D-BB9086C52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32" y="876183"/>
            <a:ext cx="8882136" cy="54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5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8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A2.4 - </a:t>
            </a:r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Durata delle interruzioni senza preavviso lunghe soggette alla regolazione premi-penalità, per regione e per grado di concentrazione, periodo 2014-18 (in rosso i valori superiori al livello obiettivo)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3E950D9-16BA-4D9A-9F94-DF91DF0BA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69334"/>
            <a:ext cx="9144000" cy="3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81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9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A2.5 – Numero complessivo di interruzioni senza preavviso lunghe per utente per circoscrizione, periodo 1998-2018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7988EA4-85D7-4842-A1E0-B70393281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3" y="891247"/>
            <a:ext cx="8926240" cy="54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75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10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A2.6 – Numero complessivo di interruzioni brevi per utente per circoscrizione, periodo 2004-2018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0E3F5E6-0343-4E5D-BC90-09498AF88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6" y="916960"/>
            <a:ext cx="8945696" cy="545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11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A2.7 - Numero di interruzioni senza preavviso lunghe per utente soggette alla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regolazione premi-penalità per circoscrizione, periodo 2004-2018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168D130-1B80-45E4-9FA8-3B6D3180B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7" y="891248"/>
            <a:ext cx="8945696" cy="545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0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12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A2.8 – Numero di interruzioni brevi per utente soggette alla regolazione premi penalità per circoscrizione, periodo 2004-2018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38D01DB-65E1-4908-A694-1AFBE4338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0" y="916960"/>
            <a:ext cx="9075906" cy="553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28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13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A2.9 – Numero di interruzioni senza preavviso lunghe + brevi per utente soggette alla regolazione premi-penalità per circoscrizione, periodo 2004-2018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2A14E79-C6FE-438E-B56A-000282FB9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6" y="948553"/>
            <a:ext cx="9017540" cy="550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04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14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A2.10 – </a:t>
            </a:r>
            <a:r>
              <a:rPr lang="it-IT" altLang="it-IT" sz="1400" dirty="0">
                <a:solidFill>
                  <a:prstClr val="white"/>
                </a:solidFill>
                <a:ea typeface="ヒラギノ角ゴ Pro W3" pitchFamily="125" charset="-128"/>
              </a:rPr>
              <a:t>Premi e penalità (M€) complessivi della continuità del servizio nel periodo 2000-2018 e impatto in tariffa (il 2018 è ancora oggetto di verifiche da parte  egli Uffici dell’Autorità)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814E36A-12F3-417E-B2E6-979A63327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06" y="1303506"/>
            <a:ext cx="8657513" cy="428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23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15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A2.11 </a:t>
            </a:r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– Premi e penalità della continuità del servizio nel periodo 2000-2018 per le</a:t>
            </a:r>
          </a:p>
          <a:p>
            <a:pPr marL="265113" indent="-265113"/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maggiori dieci imprese distributrici (il 2018 è ancora oggetto di verifiche da parte degli Uffici dell’Autorità)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CCFBE4A-CDD3-431A-9B3E-607CD6C40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0935"/>
            <a:ext cx="9144000" cy="491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29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16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A2.12 – </a:t>
            </a:r>
            <a:r>
              <a:rPr lang="it-IT" altLang="it-IT" sz="1400" dirty="0">
                <a:solidFill>
                  <a:prstClr val="white"/>
                </a:solidFill>
                <a:ea typeface="ヒラギノ角ゴ Pro W3" pitchFamily="125" charset="-128"/>
              </a:rPr>
              <a:t>Premi netti (€) della continuità del servizio nel 2018 su base regionale, tutte le imprese distributrici (il 2018 è ancora oggetto di verifiche da parte degli Uffici dell’Autorità)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3 </a:t>
            </a:r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– Premi e penalità della continuità del servizio nel periodo 2000-2018 per le</a:t>
            </a:r>
          </a:p>
          <a:p>
            <a:pPr marL="265113" indent="-265113"/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maggiori dieci imprese distributrici (il 2018 è ancora oggetto di verifiche da parte degli Uffici dell’Autorità)</a:t>
            </a: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66AF295-B8DA-4993-B5D2-C8C8AD84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90" y="898763"/>
            <a:ext cx="8473184" cy="554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61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17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A2.13 – Numero di ambiti e di utenti BT: confronto tra la durata di interruzione oggetto della regolazione premi-penalità ed il livello obiettivo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EDBD4A1-6F58-4CE6-969F-AEBDAC98E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64" y="1133676"/>
            <a:ext cx="8677532" cy="487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18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18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A2.14 – Numero di ambiti e di utenti BT: confronto tra il numero di interruzioni oggetto della regolazione premi-penalità ed il livello obiettivo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31095BD-55AE-41A8-9361-2951E0745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864" y="878539"/>
            <a:ext cx="8683832" cy="513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16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19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A2.15 – </a:t>
            </a:r>
            <a:r>
              <a:rPr lang="it-IT" altLang="it-IT" sz="1300" dirty="0">
                <a:solidFill>
                  <a:prstClr val="white"/>
                </a:solidFill>
                <a:ea typeface="ヒラギノ角ゴ Pro W3" pitchFamily="125" charset="-128"/>
              </a:rPr>
              <a:t>Distribuzione degli ambiti territoriali in relazione alla durata e al numero di interruzioni oggetto della regolazione premi-penalità, con particolare riferimento al livello obiettivo applicabile </a:t>
            </a:r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- anno 2018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B45CEF1-4756-4D60-AF2A-ADCC8CE7A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62" y="863444"/>
            <a:ext cx="8600034" cy="561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85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20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A2.16 – Numero interruzioni transitorie per utente BT, per circoscrizione e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per grado di concentrazione, tutte le origini e tutte le cause - anni 2016, 2017 e 2018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1768DCD-C4B9-46C5-AEF3-D2CD7A49E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90" y="2451370"/>
            <a:ext cx="8702823" cy="195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9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21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A2.17 – Numero medio di buchi di tensione sul totale delle </a:t>
            </a:r>
            <a:r>
              <a:rPr lang="it-IT" altLang="it-IT" sz="1600" dirty="0" err="1">
                <a:solidFill>
                  <a:prstClr val="white"/>
                </a:solidFill>
                <a:ea typeface="ヒラギノ角ゴ Pro W3" pitchFamily="125" charset="-128"/>
              </a:rPr>
              <a:t>semisbarre</a:t>
            </a:r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 MT di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cabina primaria – 2017 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4F89295-E929-4805-A6CB-EBF13568E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56" y="2344365"/>
            <a:ext cx="8500042" cy="218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156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22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Tavola A2.18 – Numero medio di buchi di tensione per classe di severità sul totale</a:t>
            </a:r>
          </a:p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delle </a:t>
            </a:r>
            <a:r>
              <a:rPr lang="it-IT" altLang="it-IT" sz="1600" dirty="0" err="1">
                <a:solidFill>
                  <a:prstClr val="white"/>
                </a:solidFill>
                <a:ea typeface="ヒラギノ角ゴ Pro W3" pitchFamily="125" charset="-128"/>
              </a:rPr>
              <a:t>semisbarre</a:t>
            </a:r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 MT di cabina primaria – anni 2016 e 2017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B8FA236-3A4C-4C62-952F-637E1FFEC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4" y="2451370"/>
            <a:ext cx="8937284" cy="19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5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23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Appendice 3 – Focus sulla durata di interruzione negli ambiti in alta concentrazione 1/4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91888FF-6222-402F-8A03-4306C6990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87" y="1673612"/>
            <a:ext cx="8872777" cy="351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73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24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Appendice 3 – Focus sulla durata di interruzione negli ambiti in alta concentrazione 2/4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2E3C7B5-649B-41AF-975B-84B905F5B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54" y="2281381"/>
            <a:ext cx="8907546" cy="23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59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25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Appendice 3 – Focus sulla durata di interruzione negli ambiti in alta concentrazione 3/4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2AA3739-3575-4421-AA28-5D2317947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86" y="870172"/>
            <a:ext cx="8512485" cy="55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49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45061"/>
            <a:ext cx="2133600" cy="365125"/>
          </a:xfrm>
        </p:spPr>
        <p:txBody>
          <a:bodyPr/>
          <a:lstStyle/>
          <a:p>
            <a:pPr>
              <a:defRPr/>
            </a:pPr>
            <a:fld id="{E1CAF8CA-3C33-4095-AEAE-C2AC6D9C08B0}" type="slidenum">
              <a:rPr lang="it-IT" altLang="it-IT" smtClean="0"/>
              <a:pPr>
                <a:defRPr/>
              </a:pPr>
              <a:t>26</a:t>
            </a:fld>
            <a:endParaRPr lang="it-IT" alt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1864" y="252786"/>
            <a:ext cx="8683832" cy="5646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65113" indent="-265113"/>
            <a:r>
              <a:rPr lang="it-IT" altLang="it-IT" sz="1600" dirty="0">
                <a:solidFill>
                  <a:prstClr val="white"/>
                </a:solidFill>
                <a:ea typeface="ヒラギノ角ゴ Pro W3" pitchFamily="125" charset="-128"/>
              </a:rPr>
              <a:t>Appendice 3 – Focus sulla durata di interruzione negli ambiti in alta concentrazione 4/4</a:t>
            </a:r>
            <a:endParaRPr lang="it-IT" altLang="it-IT" sz="1300" dirty="0">
              <a:solidFill>
                <a:prstClr val="white"/>
              </a:solidFill>
              <a:ea typeface="ヒラギノ角ゴ Pro W3" pitchFamily="125" charset="-128"/>
            </a:endParaRPr>
          </a:p>
        </p:txBody>
      </p:sp>
      <p:pic>
        <p:nvPicPr>
          <p:cNvPr id="11" name="Immagine 5" descr="fondo-slide.png">
            <a:extLst>
              <a:ext uri="{FF2B5EF4-FFF2-40B4-BE49-F238E27FC236}">
                <a16:creationId xmlns:a16="http://schemas.microsoft.com/office/drawing/2014/main" id="{B81C3D32-6C63-4BEA-8EC0-1D52F72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6595573"/>
            <a:ext cx="9718676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70B38EC-0836-4CF9-BD15-151A283A3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32" y="883109"/>
            <a:ext cx="8493030" cy="555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58721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zione ARE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ARERA</Template>
  <TotalTime>11525</TotalTime>
  <Words>662</Words>
  <Application>Microsoft Office PowerPoint</Application>
  <PresentationFormat>Presentazione su schermo (4:3)</PresentationFormat>
  <Paragraphs>86</Paragraphs>
  <Slides>26</Slides>
  <Notes>26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0" baseType="lpstr">
      <vt:lpstr>Arial</vt:lpstr>
      <vt:lpstr>Calibri</vt:lpstr>
      <vt:lpstr>ヒラギノ角ゴ Pro W3</vt:lpstr>
      <vt:lpstr>Presentazione ARERA</vt:lpstr>
      <vt:lpstr>Tabelle e grafici del documento per la consultazione DCO 287/2019/R/eel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AEEG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della presentazione Titolo della presentazione Sottotitolo</dc:title>
  <dc:creator>Emanuela Cassetta</dc:creator>
  <cp:lastModifiedBy>Ferruccio Villa</cp:lastModifiedBy>
  <cp:revision>781</cp:revision>
  <cp:lastPrinted>2018-10-18T17:14:31Z</cp:lastPrinted>
  <dcterms:created xsi:type="dcterms:W3CDTF">2018-02-21T15:22:29Z</dcterms:created>
  <dcterms:modified xsi:type="dcterms:W3CDTF">2019-07-18T14:39:26Z</dcterms:modified>
</cp:coreProperties>
</file>